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media/image5.png" ContentType="image/png"/>
  <Override PartName="/ppt/media/image2.jpeg" ContentType="image/jpeg"/>
  <Override PartName="/ppt/media/image3.png" ContentType="image/png"/>
  <Override PartName="/ppt/media/image4.png" ContentType="image/png"/>
  <Override PartName="/ppt/media/image8.jpeg" ContentType="image/jpeg"/>
  <Override PartName="/ppt/media/image6.png" ContentType="image/png"/>
  <Override PartName="/ppt/media/image7.jpeg" ContentType="image/jpeg"/>
  <Override PartName="/ppt/media/image9.jpeg" ContentType="image/jpeg"/>
  <Override PartName="/ppt/media/image10.jpeg" ContentType="image/jpeg"/>
  <Override PartName="/ppt/media/image11.jpeg" ContentType="image/jpe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0077450" cy="5668963"/>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9CD89A5-394C-41A7-A999-DAC767FBD6B4}"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3640" y="17042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37E4F36-6070-419E-A725-306EE0F1486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06A9C32-0040-4495-ADB6-48FBDA3724F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36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012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62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36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012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62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A9A1559-C66D-46F5-9FFE-6B469E60266C}"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1F54FEA-B72C-4D99-936F-10D8E9F176C1}"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type="subTitle"/>
          </p:nvPr>
        </p:nvSpPr>
        <p:spPr>
          <a:xfrm>
            <a:off x="503640" y="1704240"/>
            <a:ext cx="906840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6C01773-56AE-43ED-88A7-ECEAD73E20C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503640" y="1704240"/>
            <a:ext cx="9068400" cy="328752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C079C57-A0EB-4EA6-9FCE-C50F824E5A6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CFD56E7-41FA-4459-814D-33966F111F67}"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B0DCC5B-2565-4E24-94F6-865A3751CC4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3640" y="603360"/>
            <a:ext cx="90684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E8D1082-2F73-45FE-8B39-2BB690F0D3C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B0CA6F5-1355-43D8-9F47-CD09C48043D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3640" y="1704240"/>
            <a:ext cx="906840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189F9D2-6E94-4590-B982-6D65A34D2F7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E782B03-BC7F-478F-99A1-CA978262BD3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0EDEB6B-AAF4-42EF-9C07-E5640DF6FCF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503640" y="17042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ED9DF2D-81A4-43AF-BBAF-32E2311AE7D8}"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1C30C55-BDC7-4DE0-9760-03569FD91BF4}"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 name="PlaceHolder 2"/>
          <p:cNvSpPr>
            <a:spLocks noGrp="1"/>
          </p:cNvSpPr>
          <p:nvPr>
            <p:ph/>
          </p:nvPr>
        </p:nvSpPr>
        <p:spPr>
          <a:xfrm>
            <a:off x="5036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3"/>
          <p:cNvSpPr>
            <a:spLocks noGrp="1"/>
          </p:cNvSpPr>
          <p:nvPr>
            <p:ph/>
          </p:nvPr>
        </p:nvSpPr>
        <p:spPr>
          <a:xfrm>
            <a:off x="357012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4"/>
          <p:cNvSpPr>
            <a:spLocks noGrp="1"/>
          </p:cNvSpPr>
          <p:nvPr>
            <p:ph/>
          </p:nvPr>
        </p:nvSpPr>
        <p:spPr>
          <a:xfrm>
            <a:off x="66362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5"/>
          <p:cNvSpPr>
            <a:spLocks noGrp="1"/>
          </p:cNvSpPr>
          <p:nvPr>
            <p:ph/>
          </p:nvPr>
        </p:nvSpPr>
        <p:spPr>
          <a:xfrm>
            <a:off x="5036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6"/>
          <p:cNvSpPr>
            <a:spLocks noGrp="1"/>
          </p:cNvSpPr>
          <p:nvPr>
            <p:ph/>
          </p:nvPr>
        </p:nvSpPr>
        <p:spPr>
          <a:xfrm>
            <a:off x="357012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7"/>
          <p:cNvSpPr>
            <a:spLocks noGrp="1"/>
          </p:cNvSpPr>
          <p:nvPr>
            <p:ph/>
          </p:nvPr>
        </p:nvSpPr>
        <p:spPr>
          <a:xfrm>
            <a:off x="66362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E1BA08B-FE8C-44FC-8FF1-B3E7D2129D47}"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6D6FFF4-A102-43D7-B3EC-72FF63542CA4}"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type="subTitle"/>
          </p:nvPr>
        </p:nvSpPr>
        <p:spPr>
          <a:xfrm>
            <a:off x="503640" y="1704240"/>
            <a:ext cx="9068400" cy="32875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CED1AC3-E44C-4727-A4E6-EA8F9D5AA8AF}"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503640" y="1704240"/>
            <a:ext cx="9068400" cy="328752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6700955-11ED-421C-B631-7504308E8CB4}"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EDB8D7D-E424-4516-84DC-D6013F082B50}"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BBAD76C7-C455-4E39-AA17-D24BB60E7A2A}"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3640" y="1704240"/>
            <a:ext cx="9068400" cy="328752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4FA2CEE-0370-433B-A115-A2E03D90F75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503640" y="603360"/>
            <a:ext cx="90684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883CBEF-C731-4836-8938-D054E3C7E76E}"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9"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0"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7288903-9986-42A4-9656-218650ADE387}"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31E00C1-E974-4374-B956-DA5EB61C8335}"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4"/>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4DD2A1F-E333-4AF5-BA6E-8AAC584DC2D7}"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503640" y="17042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3478145-8A50-4855-9B13-C32E3E4E2352}"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4"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5"/>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93CC663A-9BBC-4718-AE34-6BD6526C0276}"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9" name="PlaceHolder 2"/>
          <p:cNvSpPr>
            <a:spLocks noGrp="1"/>
          </p:cNvSpPr>
          <p:nvPr>
            <p:ph/>
          </p:nvPr>
        </p:nvSpPr>
        <p:spPr>
          <a:xfrm>
            <a:off x="5036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3"/>
          <p:cNvSpPr>
            <a:spLocks noGrp="1"/>
          </p:cNvSpPr>
          <p:nvPr>
            <p:ph/>
          </p:nvPr>
        </p:nvSpPr>
        <p:spPr>
          <a:xfrm>
            <a:off x="357012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4"/>
          <p:cNvSpPr>
            <a:spLocks noGrp="1"/>
          </p:cNvSpPr>
          <p:nvPr>
            <p:ph/>
          </p:nvPr>
        </p:nvSpPr>
        <p:spPr>
          <a:xfrm>
            <a:off x="6636240" y="17042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5"/>
          <p:cNvSpPr>
            <a:spLocks noGrp="1"/>
          </p:cNvSpPr>
          <p:nvPr>
            <p:ph/>
          </p:nvPr>
        </p:nvSpPr>
        <p:spPr>
          <a:xfrm>
            <a:off x="5036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6"/>
          <p:cNvSpPr>
            <a:spLocks noGrp="1"/>
          </p:cNvSpPr>
          <p:nvPr>
            <p:ph/>
          </p:nvPr>
        </p:nvSpPr>
        <p:spPr>
          <a:xfrm>
            <a:off x="357012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7"/>
          <p:cNvSpPr>
            <a:spLocks noGrp="1"/>
          </p:cNvSpPr>
          <p:nvPr>
            <p:ph/>
          </p:nvPr>
        </p:nvSpPr>
        <p:spPr>
          <a:xfrm>
            <a:off x="6636240" y="3421440"/>
            <a:ext cx="2919960" cy="15678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1B298ED6-FFC2-48BA-8C7A-451D480D7F08}"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785FC91-AF90-43A0-8342-CEE2E454CDB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C83A394-4B63-462C-ABF1-380D1728E88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603360"/>
            <a:ext cx="90684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D4B1AB0-970F-4C8C-93AA-1F51C16ABE2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052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364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066501B-EA1F-4440-869C-4447284C0D7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3640" y="1704240"/>
            <a:ext cx="4425120" cy="32875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0520" y="34214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406D10D-FA65-4EAC-9089-4DAA26F9E96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364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0520" y="1704240"/>
            <a:ext cx="4425120" cy="156780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3640" y="3421440"/>
            <a:ext cx="9068400" cy="1567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BBFB56E-CCB3-4CF3-9933-6E392603CE51}"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ftr" idx="1"/>
          </p:nvPr>
        </p:nvSpPr>
        <p:spPr>
          <a:xfrm>
            <a:off x="3445920" y="5164560"/>
            <a:ext cx="3193560" cy="39024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2"/>
          </p:nvPr>
        </p:nvSpPr>
        <p:spPr>
          <a:xfrm>
            <a:off x="7224840" y="5164560"/>
            <a:ext cx="2347200" cy="39024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271653EA-EF96-430D-8DAB-C8ED2036BA9C}" type="slidenum">
              <a:rPr b="0" lang="en-US" sz="1400" spc="-1" strike="noStrike">
                <a:latin typeface="Times New Roman"/>
              </a:rPr>
              <a:t>&lt;number&gt;</a:t>
            </a:fld>
            <a:endParaRPr b="0" lang="en-US" sz="1400" spc="-1" strike="noStrike">
              <a:latin typeface="Times New Roman"/>
            </a:endParaRPr>
          </a:p>
        </p:txBody>
      </p:sp>
      <p:sp>
        <p:nvSpPr>
          <p:cNvPr id="3" name="PlaceHolder 4"/>
          <p:cNvSpPr>
            <a:spLocks noGrp="1"/>
          </p:cNvSpPr>
          <p:nvPr>
            <p:ph type="dt" idx="3"/>
          </p:nvPr>
        </p:nvSpPr>
        <p:spPr>
          <a:xfrm>
            <a:off x="503640" y="5164560"/>
            <a:ext cx="234720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 descr=""/>
          <p:cNvPicPr/>
          <p:nvPr/>
        </p:nvPicPr>
        <p:blipFill>
          <a:blip r:embed="rId2"/>
          <a:stretch/>
        </p:blipFill>
        <p:spPr>
          <a:xfrm>
            <a:off x="0" y="0"/>
            <a:ext cx="10073160" cy="5668920"/>
          </a:xfrm>
          <a:prstGeom prst="rect">
            <a:avLst/>
          </a:prstGeom>
          <a:ln w="0">
            <a:noFill/>
          </a:ln>
        </p:spPr>
      </p:pic>
      <p:sp>
        <p:nvSpPr>
          <p:cNvPr id="42"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3" name="PlaceHolder 2"/>
          <p:cNvSpPr>
            <a:spLocks noGrp="1"/>
          </p:cNvSpPr>
          <p:nvPr>
            <p:ph type="ftr" idx="4"/>
          </p:nvPr>
        </p:nvSpPr>
        <p:spPr>
          <a:xfrm>
            <a:off x="3946320" y="5245560"/>
            <a:ext cx="2022120" cy="390600"/>
          </a:xfrm>
          <a:prstGeom prst="rect">
            <a:avLst/>
          </a:prstGeom>
          <a:noFill/>
          <a:ln w="21600">
            <a:noFill/>
          </a:ln>
        </p:spPr>
        <p:txBody>
          <a:bodyPr lIns="0" rIns="0" tIns="0" bIns="0" anchor="t">
            <a:noAutofit/>
          </a:bodyPr>
          <a:lstStyle>
            <a:lvl1pPr algn="ctr">
              <a:lnSpc>
                <a:spcPct val="100000"/>
              </a:lnSpc>
              <a:buNone/>
              <a:defRPr b="0" lang="en-US" sz="1400" spc="-1" strike="noStrike">
                <a:latin typeface="Century Gothic"/>
              </a:defRPr>
            </a:lvl1pPr>
          </a:lstStyle>
          <a:p>
            <a:pPr algn="ctr">
              <a:lnSpc>
                <a:spcPct val="100000"/>
              </a:lnSpc>
              <a:buNone/>
            </a:pPr>
            <a:r>
              <a:rPr b="0" lang="en-US" sz="1400" spc="-1" strike="noStrike">
                <a:latin typeface="Century Gothic"/>
              </a:rPr>
              <a:t>&lt;footer&gt;</a:t>
            </a:r>
            <a:endParaRPr b="0" lang="en-US" sz="1400" spc="-1" strike="noStrike">
              <a:latin typeface="Times New Roman"/>
            </a:endParaRPr>
          </a:p>
        </p:txBody>
      </p:sp>
      <p:sp>
        <p:nvSpPr>
          <p:cNvPr id="44" name="PlaceHolder 3"/>
          <p:cNvSpPr>
            <a:spLocks noGrp="1"/>
          </p:cNvSpPr>
          <p:nvPr>
            <p:ph type="sldNum" idx="5"/>
          </p:nvPr>
        </p:nvSpPr>
        <p:spPr>
          <a:xfrm>
            <a:off x="7949880" y="5245560"/>
            <a:ext cx="1802160" cy="390600"/>
          </a:xfrm>
          <a:prstGeom prst="rect">
            <a:avLst/>
          </a:prstGeom>
          <a:noFill/>
          <a:ln w="21600">
            <a:noFill/>
          </a:ln>
        </p:spPr>
        <p:txBody>
          <a:bodyPr lIns="0" rIns="0" tIns="0" bIns="0" anchor="t">
            <a:noAutofit/>
          </a:bodyPr>
          <a:lstStyle>
            <a:lvl1pPr algn="r">
              <a:lnSpc>
                <a:spcPct val="100000"/>
              </a:lnSpc>
              <a:buNone/>
              <a:defRPr b="0" lang="en-US" sz="1400" spc="-1" strike="noStrike">
                <a:latin typeface="Century Gothic"/>
              </a:defRPr>
            </a:lvl1pPr>
          </a:lstStyle>
          <a:p>
            <a:pPr algn="r">
              <a:lnSpc>
                <a:spcPct val="100000"/>
              </a:lnSpc>
              <a:buNone/>
            </a:pPr>
            <a:fld id="{876CC2DE-7EA5-462B-AB7D-67AE38E7AD48}" type="slidenum">
              <a:rPr b="0" lang="en-US" sz="1400" spc="-1" strike="noStrike">
                <a:latin typeface="Century Gothic"/>
              </a:rPr>
              <a:t>&lt;number&gt;</a:t>
            </a:fld>
            <a:endParaRPr b="0" lang="en-US" sz="1400" spc="-1" strike="noStrike">
              <a:latin typeface="Times New Roman"/>
            </a:endParaRPr>
          </a:p>
        </p:txBody>
      </p:sp>
      <p:sp>
        <p:nvSpPr>
          <p:cNvPr id="45" name="PlaceHolder 4"/>
          <p:cNvSpPr>
            <a:spLocks noGrp="1"/>
          </p:cNvSpPr>
          <p:nvPr>
            <p:ph type="dt" idx="6"/>
          </p:nvPr>
        </p:nvSpPr>
        <p:spPr>
          <a:xfrm>
            <a:off x="288000" y="5245560"/>
            <a:ext cx="1676880" cy="390600"/>
          </a:xfrm>
          <a:prstGeom prst="rect">
            <a:avLst/>
          </a:prstGeom>
          <a:noFill/>
          <a:ln w="2160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6" name="PlaceHolder 5"/>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 descr=""/>
          <p:cNvPicPr/>
          <p:nvPr/>
        </p:nvPicPr>
        <p:blipFill>
          <a:blip r:embed="rId2"/>
          <a:stretch/>
        </p:blipFill>
        <p:spPr>
          <a:xfrm>
            <a:off x="0" y="0"/>
            <a:ext cx="10073160" cy="5668920"/>
          </a:xfrm>
          <a:prstGeom prst="rect">
            <a:avLst/>
          </a:prstGeom>
          <a:ln w="0">
            <a:noFill/>
          </a:ln>
        </p:spPr>
      </p:pic>
      <p:sp>
        <p:nvSpPr>
          <p:cNvPr id="84"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5" name="PlaceHolder 2"/>
          <p:cNvSpPr>
            <a:spLocks noGrp="1"/>
          </p:cNvSpPr>
          <p:nvPr>
            <p:ph type="body"/>
          </p:nvPr>
        </p:nvSpPr>
        <p:spPr>
          <a:xfrm>
            <a:off x="503640" y="1704240"/>
            <a:ext cx="9068400" cy="32875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6" name="PlaceHolder 3"/>
          <p:cNvSpPr>
            <a:spLocks noGrp="1"/>
          </p:cNvSpPr>
          <p:nvPr>
            <p:ph type="ftr" idx="7"/>
          </p:nvPr>
        </p:nvSpPr>
        <p:spPr>
          <a:xfrm>
            <a:off x="3946320" y="5245560"/>
            <a:ext cx="2022120" cy="390600"/>
          </a:xfrm>
          <a:prstGeom prst="rect">
            <a:avLst/>
          </a:prstGeom>
          <a:noFill/>
          <a:ln w="21600">
            <a:noFill/>
          </a:ln>
        </p:spPr>
        <p:txBody>
          <a:bodyPr lIns="0" rIns="0" tIns="0" bIns="0" anchor="t">
            <a:noAutofit/>
          </a:bodyPr>
          <a:lstStyle>
            <a:lvl1pPr algn="ctr">
              <a:lnSpc>
                <a:spcPct val="100000"/>
              </a:lnSpc>
              <a:buNone/>
              <a:defRPr b="0" lang="en-US" sz="1400" spc="-1" strike="noStrike">
                <a:latin typeface="Century Gothic"/>
              </a:defRPr>
            </a:lvl1pPr>
          </a:lstStyle>
          <a:p>
            <a:pPr algn="ctr">
              <a:lnSpc>
                <a:spcPct val="100000"/>
              </a:lnSpc>
              <a:buNone/>
            </a:pPr>
            <a:r>
              <a:rPr b="0" lang="en-US" sz="1400" spc="-1" strike="noStrike">
                <a:latin typeface="Century Gothic"/>
              </a:rPr>
              <a:t>&lt;footer&gt;</a:t>
            </a:r>
            <a:endParaRPr b="0" lang="en-US" sz="1400" spc="-1" strike="noStrike">
              <a:latin typeface="Times New Roman"/>
            </a:endParaRPr>
          </a:p>
        </p:txBody>
      </p:sp>
      <p:sp>
        <p:nvSpPr>
          <p:cNvPr id="87" name="PlaceHolder 4"/>
          <p:cNvSpPr>
            <a:spLocks noGrp="1"/>
          </p:cNvSpPr>
          <p:nvPr>
            <p:ph type="sldNum" idx="8"/>
          </p:nvPr>
        </p:nvSpPr>
        <p:spPr>
          <a:xfrm>
            <a:off x="7949880" y="5245560"/>
            <a:ext cx="1802160" cy="390600"/>
          </a:xfrm>
          <a:prstGeom prst="rect">
            <a:avLst/>
          </a:prstGeom>
          <a:noFill/>
          <a:ln w="21600">
            <a:noFill/>
          </a:ln>
        </p:spPr>
        <p:txBody>
          <a:bodyPr lIns="0" rIns="0" tIns="0" bIns="0" anchor="t">
            <a:noAutofit/>
          </a:bodyPr>
          <a:lstStyle>
            <a:lvl1pPr algn="r">
              <a:lnSpc>
                <a:spcPct val="100000"/>
              </a:lnSpc>
              <a:buNone/>
              <a:defRPr b="0" lang="en-US" sz="1400" spc="-1" strike="noStrike">
                <a:latin typeface="Century Gothic"/>
              </a:defRPr>
            </a:lvl1pPr>
          </a:lstStyle>
          <a:p>
            <a:pPr algn="r">
              <a:lnSpc>
                <a:spcPct val="100000"/>
              </a:lnSpc>
              <a:buNone/>
            </a:pPr>
            <a:fld id="{30C29B0F-B4EC-41F9-8A78-3E3092443EB6}" type="slidenum">
              <a:rPr b="0" lang="en-US" sz="1400" spc="-1" strike="noStrike">
                <a:latin typeface="Century Gothic"/>
              </a:rPr>
              <a:t>&lt;number&gt;</a:t>
            </a:fld>
            <a:endParaRPr b="0" lang="en-US" sz="1400" spc="-1" strike="noStrike">
              <a:latin typeface="Times New Roman"/>
            </a:endParaRPr>
          </a:p>
        </p:txBody>
      </p:sp>
      <p:sp>
        <p:nvSpPr>
          <p:cNvPr id="88" name="PlaceHolder 5"/>
          <p:cNvSpPr>
            <a:spLocks noGrp="1"/>
          </p:cNvSpPr>
          <p:nvPr>
            <p:ph type="dt" idx="9"/>
          </p:nvPr>
        </p:nvSpPr>
        <p:spPr>
          <a:xfrm>
            <a:off x="288000" y="5245560"/>
            <a:ext cx="1676880" cy="390600"/>
          </a:xfrm>
          <a:prstGeom prst="rect">
            <a:avLst/>
          </a:prstGeom>
          <a:noFill/>
          <a:ln w="2160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hyperlink" Target="file:///home/sari-itani/Documents/GitHub/Scotlia/sari/random_files/preliminarydesign/DesignMatricies.xlsx" TargetMode="External"/><Relationship Id="rId2" Type="http://schemas.openxmlformats.org/officeDocument/2006/relationships/image" Target="../media/image7.jpe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31320" y="-159480"/>
            <a:ext cx="5426640" cy="2262600"/>
          </a:xfrm>
          <a:prstGeom prst="rect">
            <a:avLst/>
          </a:prstGeom>
          <a:noFill/>
          <a:ln w="0">
            <a:noFill/>
          </a:ln>
        </p:spPr>
        <p:txBody>
          <a:bodyPr lIns="0" rIns="0" tIns="0" bIns="0" anchor="ctr">
            <a:noAutofit/>
          </a:bodyPr>
          <a:p>
            <a:pPr algn="r">
              <a:lnSpc>
                <a:spcPct val="100000"/>
              </a:lnSpc>
              <a:buNone/>
            </a:pPr>
            <a:r>
              <a:rPr b="1" lang="en-US" sz="2800" spc="-1" strike="noStrike">
                <a:latin typeface="Arial"/>
              </a:rPr>
              <a:t>Abed Al Rida Nehmeh</a:t>
            </a:r>
            <a:endParaRPr b="0" lang="en-US" sz="2800" spc="-1" strike="noStrike">
              <a:latin typeface="Arial"/>
            </a:endParaRPr>
          </a:p>
          <a:p>
            <a:pPr algn="r">
              <a:lnSpc>
                <a:spcPct val="100000"/>
              </a:lnSpc>
              <a:buNone/>
            </a:pPr>
            <a:r>
              <a:rPr b="1" lang="en-US" sz="2800" spc="-1" strike="noStrike">
                <a:latin typeface="Arial"/>
              </a:rPr>
              <a:t>Mohammad Ghoush</a:t>
            </a:r>
            <a:br>
              <a:rPr sz="2800"/>
            </a:br>
            <a:r>
              <a:rPr b="1" lang="en-US" sz="2800" spc="-1" strike="noStrike">
                <a:latin typeface="Arial"/>
              </a:rPr>
              <a:t>Roxane Mezher</a:t>
            </a:r>
            <a:endParaRPr b="0" lang="en-US" sz="2800" spc="-1" strike="noStrike">
              <a:latin typeface="Arial"/>
            </a:endParaRPr>
          </a:p>
          <a:p>
            <a:pPr algn="r">
              <a:lnSpc>
                <a:spcPct val="100000"/>
              </a:lnSpc>
              <a:buNone/>
            </a:pPr>
            <a:r>
              <a:rPr b="1" lang="en-US" sz="2800" spc="-1" strike="noStrike">
                <a:latin typeface="Arial"/>
              </a:rPr>
              <a:t>Reina Al Hariri</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 quad copter controlled with Arduino MKR 1300 is equipped with a camera, receives controls from the station’s Arduino MKR 1300 and sends aerial images to the station’s Arduino via LoRa communication.</a:t>
            </a:r>
            <a:endParaRPr b="0" lang="en-US" sz="3200" spc="-1" strike="noStrike">
              <a:latin typeface="Arial"/>
            </a:endParaRPr>
          </a:p>
        </p:txBody>
      </p:sp>
      <p:sp>
        <p:nvSpPr>
          <p:cNvPr id="143"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Note that the quadcopter’s arduino is equipped with IR ultrasonic sensors for obstacle avoidance.</a:t>
            </a:r>
            <a:endParaRPr b="0" lang="en-US" sz="3200" spc="-1" strike="noStrike">
              <a:latin typeface="Arial"/>
            </a:endParaRPr>
          </a:p>
        </p:txBody>
      </p:sp>
      <p:sp>
        <p:nvSpPr>
          <p:cNvPr id="145"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
          <p:cNvSpPr/>
          <p:nvPr/>
        </p:nvSpPr>
        <p:spPr>
          <a:xfrm>
            <a:off x="504000" y="1488600"/>
            <a:ext cx="9068400" cy="36460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 PS2 controller linked wirelessly to the station’s Arduino MKR 1300 is used to control the drone via LoRa communication. Images are taken periodically, received by the station, and are sent to the Raspberry Pi 4 via USB connection, to be shown on a Flask server HTML page, hosted on the pi4, as a low FPS video stream.</a:t>
            </a:r>
            <a:endParaRPr b="0" lang="en-US" sz="3200" spc="-1" strike="noStrike">
              <a:latin typeface="Arial"/>
            </a:endParaRPr>
          </a:p>
        </p:txBody>
      </p:sp>
      <p:sp>
        <p:nvSpPr>
          <p:cNvPr id="147"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Moreover, a wind direction and speed sensor are connected to the site’s Arduino MKR 1300, continuously collecting environmental data, then the data is sent to the Raspberry Pi 4 to be used later for decision making.</a:t>
            </a:r>
            <a:endParaRPr b="0" lang="en-US" sz="3200" spc="-1" strike="noStrike">
              <a:latin typeface="Arial"/>
            </a:endParaRPr>
          </a:p>
        </p:txBody>
      </p:sp>
      <p:sp>
        <p:nvSpPr>
          <p:cNvPr id="149"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
          <p:cNvSpPr/>
          <p:nvPr/>
        </p:nvSpPr>
        <p:spPr>
          <a:xfrm>
            <a:off x="504000" y="1344600"/>
            <a:ext cx="9068400" cy="36460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Press Start on the PS2 controller to take the image designated for processing. The image will then be passed to an OpenCV script to detect bounding boxes for trees and smoke and fire and human property, utilizing a pretrained Fast R-CNN model fine tuned to aerial wild fire images dataset publicly available on Kaggle.</a:t>
            </a:r>
            <a:endParaRPr b="0" lang="en-US" sz="3200" spc="-1" strike="noStrike">
              <a:latin typeface="Arial"/>
            </a:endParaRPr>
          </a:p>
        </p:txBody>
      </p:sp>
      <p:sp>
        <p:nvSpPr>
          <p:cNvPr id="151"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 BFS proximity algorithm is then used to plot a heatmap inferring the priority to extinguish fires based on criteria:</a:t>
            </a:r>
            <a:endParaRPr b="0" lang="en-US" sz="3200" spc="-1" strike="noStrike">
              <a:latin typeface="Arial"/>
            </a:endParaRPr>
          </a:p>
          <a:p>
            <a:pPr marL="216000" indent="-216000">
              <a:lnSpc>
                <a:spcPct val="100000"/>
              </a:lnSpc>
              <a:buClr>
                <a:srgbClr val="000000"/>
              </a:buClr>
              <a:buSzPct val="45000"/>
              <a:buFont typeface="Wingdings" charset="2"/>
              <a:buChar char=""/>
            </a:pPr>
            <a:r>
              <a:rPr b="0" lang="en-US" sz="3200" spc="-1" strike="noStrike">
                <a:latin typeface="Source Serif Pro"/>
              </a:rPr>
              <a:t> </a:t>
            </a:r>
            <a:r>
              <a:rPr b="0" lang="en-US" sz="3200" spc="-1" strike="noStrike">
                <a:latin typeface="Source Serif Pro"/>
              </a:rPr>
              <a:t>Wind direction and speed skews the priority          heatmap in favor of fire spreading.</a:t>
            </a:r>
            <a:endParaRPr b="0" lang="en-US" sz="3200" spc="-1" strike="noStrike">
              <a:latin typeface="Arial"/>
            </a:endParaRPr>
          </a:p>
        </p:txBody>
      </p:sp>
      <p:sp>
        <p:nvSpPr>
          <p:cNvPr id="153"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55" name=""/>
          <p:cNvSpPr/>
          <p:nvPr/>
        </p:nvSpPr>
        <p:spPr>
          <a:xfrm>
            <a:off x="504360" y="1344960"/>
            <a:ext cx="9068400" cy="36460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System Architecture:</a:t>
            </a:r>
            <a:endParaRPr b="0" lang="en-US" sz="3200" spc="-1" strike="noStrike">
              <a:latin typeface="Arial"/>
            </a:endParaRPr>
          </a:p>
          <a:p>
            <a:pPr marL="216000" indent="-216000">
              <a:lnSpc>
                <a:spcPct val="100000"/>
              </a:lnSpc>
              <a:buClr>
                <a:srgbClr val="000000"/>
              </a:buClr>
              <a:buSzPct val="45000"/>
              <a:buFont typeface="Wingdings" charset="2"/>
              <a:buChar char=""/>
            </a:pPr>
            <a:r>
              <a:rPr b="0" lang="en-US" sz="3200" spc="-1" strike="noStrike">
                <a:latin typeface="Source Serif Pro"/>
              </a:rPr>
              <a:t> </a:t>
            </a:r>
            <a:r>
              <a:rPr b="0" lang="en-US" sz="3200" spc="-1" strike="noStrike">
                <a:latin typeface="Source Serif Pro"/>
              </a:rPr>
              <a:t>Higher priority is given to fire going into human     property</a:t>
            </a:r>
            <a:endParaRPr b="0" lang="en-US" sz="3200" spc="-1" strike="noStrike">
              <a:latin typeface="Arial"/>
            </a:endParaRPr>
          </a:p>
          <a:p>
            <a:pPr marL="216000" indent="-216000">
              <a:lnSpc>
                <a:spcPct val="100000"/>
              </a:lnSpc>
              <a:buClr>
                <a:srgbClr val="000000"/>
              </a:buClr>
              <a:buSzPct val="45000"/>
              <a:buFont typeface="Wingdings" charset="2"/>
              <a:buChar char=""/>
            </a:pPr>
            <a:r>
              <a:rPr b="0" lang="en-US" sz="3200" spc="-1" strike="noStrike">
                <a:latin typeface="Source Serif Pro"/>
              </a:rPr>
              <a:t> </a:t>
            </a:r>
            <a:r>
              <a:rPr b="0" lang="en-US" sz="3200" spc="-1" strike="noStrike">
                <a:latin typeface="Source Serif Pro"/>
              </a:rPr>
              <a:t>Normal priority is given to fire spreading to            larger masses of biomass</a:t>
            </a:r>
            <a:endParaRPr b="0" lang="en-US" sz="3200" spc="-1" strike="noStrike">
              <a:latin typeface="Arial"/>
            </a:endParaRPr>
          </a:p>
          <a:p>
            <a:pPr marL="216000" indent="-216000">
              <a:lnSpc>
                <a:spcPct val="100000"/>
              </a:lnSpc>
              <a:buClr>
                <a:srgbClr val="000000"/>
              </a:buClr>
              <a:buSzPct val="45000"/>
              <a:buFont typeface="Wingdings" charset="2"/>
              <a:buChar char=""/>
            </a:pPr>
            <a:r>
              <a:rPr b="0" lang="en-US" sz="3200" spc="-1" strike="noStrike">
                <a:latin typeface="Source Serif Pro"/>
              </a:rPr>
              <a:t> </a:t>
            </a:r>
            <a:r>
              <a:rPr b="0" lang="en-US" sz="3200" spc="-1" strike="noStrike">
                <a:latin typeface="Source Serif Pro"/>
              </a:rPr>
              <a:t>Low priority is given to fire that won’t spread and  won’t cause harm</a:t>
            </a:r>
            <a:endParaRPr b="0" lang="en-US" sz="3200" spc="-1" strike="noStrike">
              <a:latin typeface="Arial"/>
            </a:endParaRPr>
          </a:p>
          <a:p>
            <a:pPr marL="216000" indent="-216000">
              <a:lnSpc>
                <a:spcPct val="100000"/>
              </a:lnSpc>
              <a:buClr>
                <a:srgbClr val="000000"/>
              </a:buClr>
              <a:buSzPct val="45000"/>
              <a:buFont typeface="Wingdings" charset="2"/>
              <a:buChar char=""/>
            </a:pPr>
            <a:r>
              <a:rPr b="0" lang="en-US" sz="3200" spc="-1" strike="noStrike">
                <a:latin typeface="Source Serif Pro"/>
              </a:rPr>
              <a:t>Finally, the heatmap is displayed on the server.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57"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Demonstration of Bounding Boxes:</a:t>
            </a:r>
            <a:endParaRPr b="0" lang="en-US" sz="3200" spc="-1" strike="noStrike">
              <a:latin typeface="Arial"/>
            </a:endParaRPr>
          </a:p>
        </p:txBody>
      </p:sp>
      <p:pic>
        <p:nvPicPr>
          <p:cNvPr id="158" name="" descr=""/>
          <p:cNvPicPr/>
          <p:nvPr/>
        </p:nvPicPr>
        <p:blipFill>
          <a:blip r:embed="rId1"/>
          <a:stretch/>
        </p:blipFill>
        <p:spPr>
          <a:xfrm>
            <a:off x="288360" y="2533680"/>
            <a:ext cx="3259440" cy="2759040"/>
          </a:xfrm>
          <a:prstGeom prst="rect">
            <a:avLst/>
          </a:prstGeom>
          <a:ln w="0">
            <a:noFill/>
          </a:ln>
        </p:spPr>
      </p:pic>
      <p:pic>
        <p:nvPicPr>
          <p:cNvPr id="159" name="" descr=""/>
          <p:cNvPicPr/>
          <p:nvPr/>
        </p:nvPicPr>
        <p:blipFill>
          <a:blip r:embed="rId2"/>
          <a:stretch/>
        </p:blipFill>
        <p:spPr>
          <a:xfrm>
            <a:off x="3584160" y="2585520"/>
            <a:ext cx="3197520" cy="2707200"/>
          </a:xfrm>
          <a:prstGeom prst="rect">
            <a:avLst/>
          </a:prstGeom>
          <a:ln w="0">
            <a:noFill/>
          </a:ln>
        </p:spPr>
      </p:pic>
      <p:pic>
        <p:nvPicPr>
          <p:cNvPr id="160" name="" descr=""/>
          <p:cNvPicPr/>
          <p:nvPr/>
        </p:nvPicPr>
        <p:blipFill>
          <a:blip r:embed="rId3"/>
          <a:stretch/>
        </p:blipFill>
        <p:spPr>
          <a:xfrm>
            <a:off x="6818040" y="2595600"/>
            <a:ext cx="3236400" cy="2733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62"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Decision Matrix: (include the </a:t>
            </a:r>
            <a:r>
              <a:rPr b="1" lang="en-US" sz="3200" spc="-1" strike="noStrike" u="sng">
                <a:solidFill>
                  <a:srgbClr val="0000ff"/>
                </a:solidFill>
                <a:uFillTx/>
                <a:latin typeface="Source Serif Pro"/>
                <a:hlinkClick r:id="rId1"/>
              </a:rPr>
              <a:t>excel</a:t>
            </a:r>
            <a:r>
              <a:rPr b="1" lang="en-US" sz="3200" spc="-1" strike="noStrike">
                <a:latin typeface="Source Serif Pro"/>
              </a:rPr>
              <a:t> sheet)</a:t>
            </a:r>
            <a:endParaRPr b="0" lang="en-US" sz="3200" spc="-1" strike="noStrike">
              <a:latin typeface="Arial"/>
            </a:endParaRPr>
          </a:p>
          <a:p>
            <a:pPr marL="360000" indent="-360000">
              <a:lnSpc>
                <a:spcPct val="100000"/>
              </a:lnSpc>
              <a:buClr>
                <a:srgbClr val="000000"/>
              </a:buClr>
              <a:buSzPct val="45000"/>
              <a:buFont typeface="Wingdings" charset="2"/>
              <a:buChar char=""/>
            </a:pPr>
            <a:r>
              <a:rPr b="1" lang="en-US" sz="3200" spc="-1" strike="noStrike">
                <a:latin typeface="Source Serif Pro"/>
              </a:rPr>
              <a:t>Preliminary Design:</a:t>
            </a:r>
            <a:endParaRPr b="0" lang="en-US" sz="3200" spc="-1" strike="noStrike">
              <a:latin typeface="Arial"/>
            </a:endParaRPr>
          </a:p>
        </p:txBody>
      </p:sp>
      <p:pic>
        <p:nvPicPr>
          <p:cNvPr id="163" name="" descr=""/>
          <p:cNvPicPr/>
          <p:nvPr/>
        </p:nvPicPr>
        <p:blipFill>
          <a:blip r:embed="rId2"/>
          <a:stretch/>
        </p:blipFill>
        <p:spPr>
          <a:xfrm>
            <a:off x="4838400" y="2247480"/>
            <a:ext cx="4987080" cy="30348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65"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Preliminary Design:</a:t>
            </a:r>
            <a:endParaRPr b="0" lang="en-US" sz="3200" spc="-1" strike="noStrike">
              <a:latin typeface="Arial"/>
            </a:endParaRPr>
          </a:p>
        </p:txBody>
      </p:sp>
      <p:pic>
        <p:nvPicPr>
          <p:cNvPr id="166" name="" descr=""/>
          <p:cNvPicPr/>
          <p:nvPr/>
        </p:nvPicPr>
        <p:blipFill>
          <a:blip r:embed="rId1"/>
          <a:stretch/>
        </p:blipFill>
        <p:spPr>
          <a:xfrm>
            <a:off x="5315760" y="301680"/>
            <a:ext cx="3791520" cy="5056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50364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
        <p:nvSpPr>
          <p:cNvPr id="127" name="PlaceHolder 2"/>
          <p:cNvSpPr>
            <a:spLocks noGrp="1"/>
          </p:cNvSpPr>
          <p:nvPr>
            <p:ph type="subTitle"/>
          </p:nvPr>
        </p:nvSpPr>
        <p:spPr>
          <a:xfrm>
            <a:off x="503640" y="1704240"/>
            <a:ext cx="9068400" cy="3287880"/>
          </a:xfrm>
          <a:prstGeom prst="rect">
            <a:avLst/>
          </a:prstGeom>
          <a:noFill/>
          <a:ln w="0">
            <a:noFill/>
          </a:ln>
        </p:spPr>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Problem Statement:</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Time is a crucial part of fighting wildfires, and inefficiency in extinguishing the fire can lead to the loss of lives and tons of biomass and risk of fire spreading into human property.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68"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Preliminary Design:</a:t>
            </a:r>
            <a:endParaRPr b="0" lang="en-US" sz="3200" spc="-1" strike="noStrike">
              <a:latin typeface="Arial"/>
            </a:endParaRPr>
          </a:p>
        </p:txBody>
      </p:sp>
      <p:pic>
        <p:nvPicPr>
          <p:cNvPr id="169" name="" descr=""/>
          <p:cNvPicPr/>
          <p:nvPr/>
        </p:nvPicPr>
        <p:blipFill>
          <a:blip r:embed="rId1"/>
          <a:stretch/>
        </p:blipFill>
        <p:spPr>
          <a:xfrm>
            <a:off x="5573880" y="347040"/>
            <a:ext cx="3033360" cy="4977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71"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Preliminary Design:</a:t>
            </a:r>
            <a:endParaRPr b="0" lang="en-US" sz="3200" spc="-1" strike="noStrike">
              <a:latin typeface="Arial"/>
            </a:endParaRPr>
          </a:p>
        </p:txBody>
      </p:sp>
      <p:pic>
        <p:nvPicPr>
          <p:cNvPr id="172" name="" descr=""/>
          <p:cNvPicPr/>
          <p:nvPr/>
        </p:nvPicPr>
        <p:blipFill>
          <a:blip r:embed="rId1"/>
          <a:stretch/>
        </p:blipFill>
        <p:spPr>
          <a:xfrm>
            <a:off x="5014800" y="387720"/>
            <a:ext cx="4366800" cy="4822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III. Technical Details</a:t>
            </a:r>
            <a:endParaRPr b="0" lang="en-US" sz="3600" spc="-1" strike="noStrike">
              <a:latin typeface="Arial"/>
            </a:endParaRPr>
          </a:p>
        </p:txBody>
      </p:sp>
      <p:sp>
        <p:nvSpPr>
          <p:cNvPr id="174" name=""/>
          <p:cNvSpPr/>
          <p:nvPr/>
        </p:nvSpPr>
        <p:spPr>
          <a:xfrm>
            <a:off x="504360" y="170496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Preliminary Design:</a:t>
            </a:r>
            <a:endParaRPr b="0" lang="en-US" sz="3200" spc="-1" strike="noStrike">
              <a:latin typeface="Arial"/>
            </a:endParaRPr>
          </a:p>
        </p:txBody>
      </p:sp>
      <p:pic>
        <p:nvPicPr>
          <p:cNvPr id="175" name="" descr=""/>
          <p:cNvPicPr/>
          <p:nvPr/>
        </p:nvPicPr>
        <p:blipFill>
          <a:blip r:embed="rId1"/>
          <a:stretch/>
        </p:blipFill>
        <p:spPr>
          <a:xfrm>
            <a:off x="5344920" y="351000"/>
            <a:ext cx="3497400" cy="49305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Proposed Solution:</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The aim of this project is to develop a cheap, autonomous system that will help firefighters figure out the highest priority areas to extinguish in cascading bursts, increasing time-efficiency and saving lives and biomass and preventing the fire from spreading to human property.</a:t>
            </a:r>
            <a:endParaRPr b="0" lang="en-US" sz="3200" spc="-1" strike="noStrike">
              <a:latin typeface="Arial"/>
            </a:endParaRPr>
          </a:p>
        </p:txBody>
      </p:sp>
      <p:sp>
        <p:nvSpPr>
          <p:cNvPr id="129"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Technical Feasibility, Drone Implementation:</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 drone gives us an aerial view of the topology of the wildfire zone, which is the fastest and most reliable implementation to the proposed solution.</a:t>
            </a:r>
            <a:endParaRPr b="0" lang="en-US" sz="3200" spc="-1" strike="noStrike">
              <a:latin typeface="Arial"/>
            </a:endParaRPr>
          </a:p>
        </p:txBody>
      </p:sp>
      <p:sp>
        <p:nvSpPr>
          <p:cNvPr id="131"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Resources Feasibility:</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The drone we implemented includes widely available and standard educational equipment, which means that resources to build this drone are widely available and manufacturing won’t be an issue.</a:t>
            </a:r>
            <a:endParaRPr b="0" lang="en-US" sz="3200" spc="-1" strike="noStrike">
              <a:latin typeface="Arial"/>
            </a:endParaRPr>
          </a:p>
        </p:txBody>
      </p:sp>
      <p:sp>
        <p:nvSpPr>
          <p:cNvPr id="133"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Financial Feasibility:</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 drone is estimated to cost around 450$, covering an estimated 20km area, making it a viable solution compared to other technologies used in crisis aversion.</a:t>
            </a:r>
            <a:endParaRPr b="0" lang="en-US" sz="3200" spc="-1" strike="noStrike">
              <a:latin typeface="Arial"/>
            </a:endParaRPr>
          </a:p>
        </p:txBody>
      </p:sp>
      <p:sp>
        <p:nvSpPr>
          <p:cNvPr id="135"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
          <p:cNvSpPr/>
          <p:nvPr/>
        </p:nvSpPr>
        <p:spPr>
          <a:xfrm>
            <a:off x="504000" y="1416600"/>
            <a:ext cx="9068400" cy="36460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Future potential and Scalability:</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The drone system is designed to be integrated with future developments in emergency response robotics, like human rescue rovers, making it highly potent in the future with features such as autonomous robotic control, traveling salesman implementation, and serving as a communication means in the crisis area.</a:t>
            </a:r>
            <a:endParaRPr b="0" lang="en-US" sz="3200" spc="-1" strike="noStrike">
              <a:latin typeface="Arial"/>
            </a:endParaRPr>
          </a:p>
        </p:txBody>
      </p:sp>
      <p:sp>
        <p:nvSpPr>
          <p:cNvPr id="137"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 2. Relevance and Feasibility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Market Analysis:</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The public sector and emergency agencies and NGOs such as Lebanese Red Cross will benefit from this system. There is no other system in the market that does what our system does, making it one of its kind, and extremely valuable for what it offers at its current price.</a:t>
            </a:r>
            <a:endParaRPr b="0" lang="en-US" sz="3200" spc="-1" strike="noStrike">
              <a:latin typeface="Arial"/>
            </a:endParaRPr>
          </a:p>
        </p:txBody>
      </p:sp>
      <p:sp>
        <p:nvSpPr>
          <p:cNvPr id="139"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 Business Viability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
          <p:cNvSpPr/>
          <p:nvPr/>
        </p:nvSpPr>
        <p:spPr>
          <a:xfrm>
            <a:off x="504000" y="1704600"/>
            <a:ext cx="9068400" cy="3287880"/>
          </a:xfrm>
          <a:prstGeom prst="rect">
            <a:avLst/>
          </a:prstGeom>
          <a:noFill/>
          <a:ln w="0">
            <a:noFill/>
          </a:ln>
        </p:spPr>
        <p:style>
          <a:lnRef idx="0"/>
          <a:fillRef idx="0"/>
          <a:effectRef idx="0"/>
          <a:fontRef idx="minor"/>
        </p:style>
        <p:txBody>
          <a:bodyPr lIns="0" rIns="0" tIns="0" bIns="0" anchor="t">
            <a:noAutofit/>
          </a:bodyPr>
          <a:p>
            <a:pPr marL="360000" indent="-360000">
              <a:lnSpc>
                <a:spcPct val="100000"/>
              </a:lnSpc>
              <a:buClr>
                <a:srgbClr val="000000"/>
              </a:buClr>
              <a:buSzPct val="45000"/>
              <a:buFont typeface="Wingdings" charset="2"/>
              <a:buChar char=""/>
            </a:pPr>
            <a:r>
              <a:rPr b="1" lang="en-US" sz="3200" spc="-1" strike="noStrike">
                <a:latin typeface="Source Serif Pro"/>
              </a:rPr>
              <a:t>Business Model and Strategy:</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At a sales profit of 35%, a complete drone system can be sold at 607$; in addition to that, maintenance fees will add up to the revenue.</a:t>
            </a:r>
            <a:endParaRPr b="0" lang="en-US" sz="3200" spc="-1" strike="noStrike">
              <a:latin typeface="Arial"/>
            </a:endParaRPr>
          </a:p>
          <a:p>
            <a:pPr marL="360000" indent="-360000">
              <a:lnSpc>
                <a:spcPct val="100000"/>
              </a:lnSpc>
              <a:buClr>
                <a:srgbClr val="000000"/>
              </a:buClr>
              <a:buSzPct val="45000"/>
              <a:buFont typeface="Wingdings" charset="2"/>
              <a:buChar char=""/>
            </a:pPr>
            <a:r>
              <a:rPr b="0" lang="en-US" sz="3200" spc="-1" strike="noStrike">
                <a:latin typeface="Source Serif Pro"/>
              </a:rPr>
              <a:t>Meanwhile, the marketing will be done through industry conferences and partnerships with humanitarian organizations.</a:t>
            </a:r>
            <a:endParaRPr b="0" lang="en-US" sz="3200" spc="-1" strike="noStrike">
              <a:latin typeface="Arial"/>
            </a:endParaRPr>
          </a:p>
        </p:txBody>
      </p:sp>
      <p:sp>
        <p:nvSpPr>
          <p:cNvPr id="141" name="PlaceHolder 1"/>
          <p:cNvSpPr>
            <a:spLocks noGrp="1"/>
          </p:cNvSpPr>
          <p:nvPr>
            <p:ph type="title"/>
          </p:nvPr>
        </p:nvSpPr>
        <p:spPr>
          <a:xfrm>
            <a:off x="504000" y="603360"/>
            <a:ext cx="9068400" cy="946440"/>
          </a:xfrm>
          <a:prstGeom prst="rect">
            <a:avLst/>
          </a:prstGeom>
          <a:noFill/>
          <a:ln w="0">
            <a:noFill/>
          </a:ln>
        </p:spPr>
        <p:txBody>
          <a:bodyPr lIns="0" rIns="0" tIns="0" bIns="0" anchor="ctr">
            <a:noAutofit/>
          </a:bodyPr>
          <a:p>
            <a:pPr>
              <a:lnSpc>
                <a:spcPct val="100000"/>
              </a:lnSpc>
              <a:buNone/>
            </a:pPr>
            <a:r>
              <a:rPr b="1" lang="en-US" sz="3600" spc="-1" strike="noStrike">
                <a:solidFill>
                  <a:srgbClr val="000000"/>
                </a:solidFill>
                <a:latin typeface="Source Serif Pro"/>
              </a:rPr>
              <a:t>II. Business Viability</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209</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2024-04-25T05:55:33Z</dcterms:modified>
  <cp:revision>88</cp:revision>
  <dc:subject/>
  <dc:title/>
</cp:coreProperties>
</file>

<file path=docProps/custom.xml><?xml version="1.0" encoding="utf-8"?>
<Properties xmlns="http://schemas.openxmlformats.org/officeDocument/2006/custom-properties" xmlns:vt="http://schemas.openxmlformats.org/officeDocument/2006/docPropsVTypes"/>
</file>